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5"/>
  </p:notesMasterIdLst>
  <p:handoutMasterIdLst>
    <p:handoutMasterId r:id="rId26"/>
  </p:handoutMasterIdLst>
  <p:sldIdLst>
    <p:sldId id="503" r:id="rId2"/>
    <p:sldId id="276" r:id="rId3"/>
    <p:sldId id="587" r:id="rId4"/>
    <p:sldId id="588" r:id="rId5"/>
    <p:sldId id="589" r:id="rId6"/>
    <p:sldId id="590" r:id="rId7"/>
    <p:sldId id="591" r:id="rId8"/>
    <p:sldId id="592" r:id="rId9"/>
    <p:sldId id="593" r:id="rId10"/>
    <p:sldId id="594" r:id="rId11"/>
    <p:sldId id="595" r:id="rId12"/>
    <p:sldId id="596" r:id="rId13"/>
    <p:sldId id="597" r:id="rId14"/>
    <p:sldId id="598" r:id="rId15"/>
    <p:sldId id="599" r:id="rId16"/>
    <p:sldId id="600" r:id="rId17"/>
    <p:sldId id="601" r:id="rId18"/>
    <p:sldId id="602" r:id="rId19"/>
    <p:sldId id="603" r:id="rId20"/>
    <p:sldId id="604" r:id="rId21"/>
    <p:sldId id="586" r:id="rId22"/>
    <p:sldId id="504" r:id="rId23"/>
    <p:sldId id="50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͏Характеристики на изображение" id="{832A6238-5E07-46CF-9DD1-500F668F4BB9}">
          <p14:sldIdLst>
            <p14:sldId id="587"/>
            <p14:sldId id="588"/>
          </p14:sldIdLst>
        </p14:section>
        <p14:section name="͏Редактиране на изображение" id="{18DDC2CB-5B4A-4C70-9CBC-B92CAB113D75}">
          <p14:sldIdLst>
            <p14:sldId id="589"/>
            <p14:sldId id="590"/>
            <p14:sldId id="591"/>
            <p14:sldId id="592"/>
            <p14:sldId id="593"/>
            <p14:sldId id="594"/>
            <p14:sldId id="595"/>
            <p14:sldId id="596"/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</p14:sldIdLst>
        </p14:section>
        <p14:section name="Заключение" id="{E19D07F1-86E2-47E9-B2AB-7ADC4F89DC12}">
          <p14:sldIdLst>
            <p14:sldId id="586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EA00"/>
    <a:srgbClr val="080808"/>
    <a:srgbClr val="FF00FF"/>
    <a:srgbClr val="00FFFF"/>
    <a:srgbClr val="FFFFFF"/>
    <a:srgbClr val="EA9100"/>
    <a:srgbClr val="000000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54" autoAdjust="0"/>
    <p:restoredTop sz="93488" autoAdjust="0"/>
  </p:normalViewPr>
  <p:slideViewPr>
    <p:cSldViewPr showGuides="1">
      <p:cViewPr varScale="1">
        <p:scale>
          <a:sx n="105" d="100"/>
          <a:sy n="105" d="100"/>
        </p:scale>
        <p:origin x="276" y="114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4.7.2024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gif>
</file>

<file path=ppt/media/image34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 smtClean="0"/>
              <a:t>Работна група </a:t>
            </a:r>
            <a:r>
              <a:rPr lang="bg-BG" smtClean="0"/>
              <a:t>"Образование по програмиране и ИТ"</a:t>
            </a:r>
            <a:r>
              <a:rPr lang="bg-BG" sz="1100" smtClean="0"/>
              <a:t>, с подкрепата на </a:t>
            </a:r>
            <a:r>
              <a:rPr lang="en-US" sz="1100" smtClean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1326083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 smtClean="0"/>
              <a:t>Работна група </a:t>
            </a:r>
            <a:r>
              <a:rPr lang="bg-BG" smtClean="0"/>
              <a:t>"Образование по програмиране и ИТ"</a:t>
            </a:r>
            <a:r>
              <a:rPr lang="bg-BG" sz="1100" smtClean="0"/>
              <a:t>, с подкрепата на </a:t>
            </a:r>
            <a:r>
              <a:rPr lang="en-US" sz="1100" smtClean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3877054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 smtClean="0"/>
              <a:t>Работна група </a:t>
            </a:r>
            <a:r>
              <a:rPr lang="bg-BG" smtClean="0"/>
              <a:t>"Образование по програмиране и ИТ"</a:t>
            </a:r>
            <a:r>
              <a:rPr lang="bg-BG" sz="1100" smtClean="0"/>
              <a:t>, с подкрепата на </a:t>
            </a:r>
            <a:r>
              <a:rPr lang="en-US" sz="1100" smtClean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3041171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8047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10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6</a:t>
            </a:r>
            <a:r>
              <a:rPr lang="bg-BG" dirty="0"/>
              <a:t> клас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Компютърно моделиране и ИТ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2160395"/>
          </a:xfrm>
        </p:spPr>
        <p:txBody>
          <a:bodyPr>
            <a:normAutofit/>
          </a:bodyPr>
          <a:lstStyle/>
          <a:p>
            <a:r>
              <a:rPr lang="ru-RU" dirty="0"/>
              <a:t>Инструменти за редакция на графично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02" y="3159000"/>
            <a:ext cx="2002460" cy="898099"/>
          </a:xfrm>
          <a:prstGeom prst="rect">
            <a:avLst/>
          </a:prstGeom>
        </p:spPr>
      </p:pic>
      <p:pic>
        <p:nvPicPr>
          <p:cNvPr id="1030" name="Picture 6" descr="Photoshop alternatives: The 9 best free photo editors in 2024 | Zapier"/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" b="828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9135000" cy="5528766"/>
          </a:xfrm>
        </p:spPr>
        <p:txBody>
          <a:bodyPr>
            <a:normAutofit fontScale="92500" lnSpcReduction="20000"/>
          </a:bodyPr>
          <a:lstStyle/>
          <a:p>
            <a:r>
              <a:rPr lang="bg-BG" dirty="0" smtClean="0"/>
              <a:t>Основните опции са:</a:t>
            </a:r>
          </a:p>
          <a:p>
            <a:pPr lvl="1"/>
            <a:r>
              <a:rPr lang="en-US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Straightening</a:t>
            </a:r>
            <a:r>
              <a:rPr lang="en-US" dirty="0" smtClean="0"/>
              <a:t> (</a:t>
            </a:r>
            <a:r>
              <a:rPr lang="bg-BG" b="1" dirty="0" smtClean="0"/>
              <a:t>Изправяне</a:t>
            </a:r>
            <a:r>
              <a:rPr lang="en-US" dirty="0" smtClean="0"/>
              <a:t>)</a:t>
            </a:r>
            <a:r>
              <a:rPr lang="bg-BG" dirty="0" smtClean="0"/>
              <a:t> – </a:t>
            </a:r>
            <a:r>
              <a:rPr lang="bg-BG" b="1" dirty="0" smtClean="0"/>
              <a:t>изправяне</a:t>
            </a:r>
            <a:r>
              <a:rPr lang="bg-BG" dirty="0" smtClean="0"/>
              <a:t> на изображението</a:t>
            </a:r>
          </a:p>
          <a:p>
            <a:pPr lvl="1"/>
            <a:r>
              <a:rPr lang="en-US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Rotate</a:t>
            </a:r>
            <a:r>
              <a:rPr lang="en-US" dirty="0" smtClean="0"/>
              <a:t> (</a:t>
            </a:r>
            <a:r>
              <a:rPr lang="bg-BG" b="1" dirty="0" smtClean="0"/>
              <a:t>Завъртане</a:t>
            </a:r>
            <a:r>
              <a:rPr lang="en-US" dirty="0" smtClean="0"/>
              <a:t>)</a:t>
            </a:r>
            <a:r>
              <a:rPr lang="bg-BG" dirty="0" smtClean="0"/>
              <a:t> – </a:t>
            </a:r>
            <a:r>
              <a:rPr lang="bg-BG" b="1" dirty="0" smtClean="0"/>
              <a:t>завъртане</a:t>
            </a:r>
            <a:r>
              <a:rPr lang="bg-BG" dirty="0" smtClean="0"/>
              <a:t> на изображението</a:t>
            </a:r>
          </a:p>
          <a:p>
            <a:pPr lvl="1"/>
            <a:r>
              <a:rPr lang="en-US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Flip</a:t>
            </a:r>
            <a:r>
              <a:rPr lang="en-US" dirty="0" smtClean="0"/>
              <a:t> (</a:t>
            </a:r>
            <a:r>
              <a:rPr lang="bg-BG" b="1" dirty="0" smtClean="0"/>
              <a:t>Обръщане</a:t>
            </a:r>
            <a:r>
              <a:rPr lang="en-US" dirty="0" smtClean="0"/>
              <a:t>)</a:t>
            </a:r>
            <a:r>
              <a:rPr lang="bg-BG" dirty="0" smtClean="0"/>
              <a:t> – </a:t>
            </a:r>
            <a:r>
              <a:rPr lang="bg-BG" b="1" dirty="0" smtClean="0"/>
              <a:t>огледално обръщане </a:t>
            </a:r>
            <a:r>
              <a:rPr lang="bg-BG" dirty="0" smtClean="0"/>
              <a:t>на изображението</a:t>
            </a:r>
          </a:p>
          <a:p>
            <a:pPr lvl="1"/>
            <a:r>
              <a:rPr lang="en-US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Aspect ratio </a:t>
            </a:r>
            <a:r>
              <a:rPr lang="en-US" dirty="0" smtClean="0"/>
              <a:t>(</a:t>
            </a:r>
            <a:r>
              <a:rPr lang="bg-BG" b="1" dirty="0" smtClean="0"/>
              <a:t>Съотношение</a:t>
            </a:r>
            <a:r>
              <a:rPr lang="en-US" dirty="0" smtClean="0"/>
              <a:t>)</a:t>
            </a:r>
            <a:r>
              <a:rPr lang="bg-BG" dirty="0" smtClean="0"/>
              <a:t> – промяна на </a:t>
            </a:r>
            <a:r>
              <a:rPr lang="bg-BG" b="1" dirty="0" smtClean="0"/>
              <a:t>съотношението</a:t>
            </a:r>
            <a:r>
              <a:rPr lang="bg-BG" dirty="0" smtClean="0"/>
              <a:t> между </a:t>
            </a:r>
            <a:r>
              <a:rPr lang="bg-BG" b="1" dirty="0" smtClean="0"/>
              <a:t>широчина</a:t>
            </a:r>
            <a:r>
              <a:rPr lang="bg-BG" dirty="0" smtClean="0"/>
              <a:t> и </a:t>
            </a:r>
            <a:r>
              <a:rPr lang="bg-BG" b="1" dirty="0" smtClean="0"/>
              <a:t>височина</a:t>
            </a:r>
            <a:r>
              <a:rPr lang="bg-BG" dirty="0" smtClean="0"/>
              <a:t> на изображението</a:t>
            </a:r>
          </a:p>
          <a:p>
            <a:pPr lvl="1"/>
            <a:r>
              <a:rPr lang="bg-BG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Изрязване</a:t>
            </a:r>
            <a:r>
              <a:rPr lang="bg-BG" dirty="0" smtClean="0"/>
              <a:t> – извършва се с </a:t>
            </a:r>
            <a:r>
              <a:rPr lang="bg-BG" b="1" dirty="0" smtClean="0"/>
              <a:t>четирите маркера</a:t>
            </a:r>
            <a:r>
              <a:rPr lang="bg-BG" dirty="0" smtClean="0"/>
              <a:t>, с които се променя неговата височина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Опции в </a:t>
            </a:r>
            <a:r>
              <a:rPr lang="en-US" dirty="0" smtClean="0"/>
              <a:t>Crop &amp; rotate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68237" b="1020"/>
          <a:stretch/>
        </p:blipFill>
        <p:spPr>
          <a:xfrm>
            <a:off x="9134619" y="1196125"/>
            <a:ext cx="2946381" cy="5573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7" name="Rectangle 6"/>
          <p:cNvSpPr/>
          <p:nvPr/>
        </p:nvSpPr>
        <p:spPr bwMode="auto">
          <a:xfrm>
            <a:off x="9246000" y="2034000"/>
            <a:ext cx="2700000" cy="720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9246000" y="2754000"/>
            <a:ext cx="1350000" cy="630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0599487" y="2754000"/>
            <a:ext cx="1350000" cy="630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9246000" y="3378050"/>
            <a:ext cx="2700000" cy="59095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72918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Crop &amp; </a:t>
            </a:r>
            <a:r>
              <a:rPr lang="en-US" dirty="0" smtClean="0"/>
              <a:t>rotate – </a:t>
            </a:r>
            <a:r>
              <a:rPr lang="bg-BG" dirty="0" smtClean="0"/>
              <a:t>видео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270" y="1208723"/>
            <a:ext cx="9213460" cy="555027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39886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Filters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322" y="1269000"/>
            <a:ext cx="8913356" cy="541029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1911000" y="5328498"/>
            <a:ext cx="4545000" cy="1070502"/>
          </a:xfrm>
          <a:prstGeom prst="wedgeRoundRectCallout">
            <a:avLst>
              <a:gd name="adj1" fmla="val -19706"/>
              <a:gd name="adj2" fmla="val 3462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раздела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Filters</a:t>
            </a:r>
            <a:r>
              <a:rPr lang="en-US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може да добавяте различни филтри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56296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795598" cy="5528766"/>
          </a:xfrm>
        </p:spPr>
        <p:txBody>
          <a:bodyPr anchor="t" anchorCtr="0"/>
          <a:lstStyle/>
          <a:p>
            <a:r>
              <a:rPr lang="bg-BG" dirty="0"/>
              <a:t>Основните опции са:</a:t>
            </a:r>
          </a:p>
          <a:p>
            <a:pPr lvl="1"/>
            <a:r>
              <a:rPr lang="en-US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Filter intensity </a:t>
            </a:r>
            <a:r>
              <a:rPr lang="en-US" dirty="0" smtClean="0"/>
              <a:t>(</a:t>
            </a:r>
            <a:r>
              <a:rPr lang="bg-BG" b="1" dirty="0"/>
              <a:t>Интензивност на филтъра</a:t>
            </a:r>
            <a:r>
              <a:rPr lang="en-US" dirty="0" smtClean="0"/>
              <a:t>) – </a:t>
            </a:r>
            <a:r>
              <a:rPr lang="bg-BG" b="1" dirty="0" smtClean="0"/>
              <a:t>увеличава</a:t>
            </a:r>
            <a:r>
              <a:rPr lang="bg-BG" dirty="0" smtClean="0"/>
              <a:t> или </a:t>
            </a:r>
            <a:r>
              <a:rPr lang="bg-BG" b="1" dirty="0" smtClean="0"/>
              <a:t>намалява</a:t>
            </a:r>
            <a:r>
              <a:rPr lang="bg-BG" dirty="0" smtClean="0"/>
              <a:t> </a:t>
            </a:r>
            <a:r>
              <a:rPr lang="bg-BG" b="1" dirty="0" smtClean="0"/>
              <a:t>силата</a:t>
            </a:r>
            <a:r>
              <a:rPr lang="bg-BG" dirty="0" smtClean="0"/>
              <a:t> на филтъра</a:t>
            </a:r>
          </a:p>
          <a:p>
            <a:pPr lvl="1"/>
            <a:r>
              <a:rPr lang="en-US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Choose a filter</a:t>
            </a:r>
            <a:r>
              <a:rPr lang="bg-BG" b="1" dirty="0" smtClean="0">
                <a:solidFill>
                  <a:schemeClr val="bg1"/>
                </a:solidFill>
              </a:rPr>
              <a:t> </a:t>
            </a:r>
            <a:r>
              <a:rPr lang="bg-BG" dirty="0" smtClean="0"/>
              <a:t>(</a:t>
            </a:r>
            <a:r>
              <a:rPr lang="bg-BG" b="1" dirty="0" smtClean="0"/>
              <a:t>Избиране на филтър</a:t>
            </a:r>
            <a:r>
              <a:rPr lang="bg-BG" dirty="0" smtClean="0"/>
              <a:t>)</a:t>
            </a:r>
            <a:r>
              <a:rPr lang="en-US" dirty="0" smtClean="0"/>
              <a:t> –</a:t>
            </a:r>
            <a:r>
              <a:rPr lang="bg-BG" dirty="0" smtClean="0"/>
              <a:t> избор на </a:t>
            </a:r>
            <a:r>
              <a:rPr lang="bg-BG" b="1" dirty="0" smtClean="0"/>
              <a:t>обработени модели </a:t>
            </a:r>
            <a:r>
              <a:rPr lang="bg-BG" dirty="0" smtClean="0"/>
              <a:t>на изображението</a:t>
            </a:r>
            <a:r>
              <a:rPr lang="en-US" dirty="0" smtClean="0"/>
              <a:t> </a:t>
            </a:r>
            <a:r>
              <a:rPr lang="bg-BG" dirty="0" smtClean="0"/>
              <a:t>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Опции във </a:t>
            </a:r>
            <a:r>
              <a:rPr lang="en-US" dirty="0" smtClean="0"/>
              <a:t>Filters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68175"/>
          <a:stretch/>
        </p:blipFill>
        <p:spPr>
          <a:xfrm>
            <a:off x="8706000" y="1257216"/>
            <a:ext cx="2836678" cy="541029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8774339" y="2349000"/>
            <a:ext cx="2700000" cy="675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8774339" y="3024000"/>
            <a:ext cx="2700000" cy="3060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96323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Filters</a:t>
            </a:r>
            <a:r>
              <a:rPr lang="bg-BG" dirty="0" smtClean="0"/>
              <a:t> – видео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500" y="1224000"/>
            <a:ext cx="9135000" cy="550301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3918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Adjustments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3415" y="1254071"/>
            <a:ext cx="8745170" cy="540142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876000" y="5178189"/>
            <a:ext cx="6120000" cy="1336500"/>
          </a:xfrm>
          <a:prstGeom prst="wedgeRoundRectCallout">
            <a:avLst>
              <a:gd name="adj1" fmla="val -19706"/>
              <a:gd name="adj2" fmla="val 3462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раздела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Adjustments</a:t>
            </a:r>
            <a:r>
              <a:rPr lang="en-US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може да променяте различни характеристики на изображението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30666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0" y="1196125"/>
            <a:ext cx="9201000" cy="5528766"/>
          </a:xfrm>
        </p:spPr>
        <p:txBody>
          <a:bodyPr>
            <a:normAutofit fontScale="92500" lnSpcReduction="10000"/>
          </a:bodyPr>
          <a:lstStyle/>
          <a:p>
            <a:r>
              <a:rPr lang="bg-BG" dirty="0" smtClean="0"/>
              <a:t>Настройка за </a:t>
            </a:r>
            <a:r>
              <a:rPr lang="bg-BG" b="1" dirty="0" smtClean="0"/>
              <a:t>светлина</a:t>
            </a:r>
            <a:r>
              <a:rPr lang="bg-BG" dirty="0" smtClean="0"/>
              <a:t> – плъзгача </a:t>
            </a:r>
            <a:r>
              <a:rPr lang="en-US" b="1" dirty="0" smtClean="0">
                <a:solidFill>
                  <a:schemeClr val="bg1"/>
                </a:solidFill>
              </a:rPr>
              <a:t>Light</a:t>
            </a:r>
            <a:r>
              <a:rPr lang="en-US" dirty="0" smtClean="0"/>
              <a:t> (</a:t>
            </a:r>
            <a:r>
              <a:rPr lang="bg-BG" b="1" dirty="0" smtClean="0"/>
              <a:t>Светлина</a:t>
            </a:r>
            <a:r>
              <a:rPr lang="en-US" dirty="0" smtClean="0"/>
              <a:t>)</a:t>
            </a:r>
            <a:endParaRPr lang="bg-BG" dirty="0" smtClean="0"/>
          </a:p>
          <a:p>
            <a:r>
              <a:rPr lang="bg-BG" b="1" dirty="0" smtClean="0"/>
              <a:t>Основни характеристика </a:t>
            </a:r>
            <a:r>
              <a:rPr lang="bg-BG" dirty="0" smtClean="0"/>
              <a:t>на </a:t>
            </a:r>
            <a:r>
              <a:rPr lang="en-US" b="1" dirty="0" smtClean="0">
                <a:solidFill>
                  <a:schemeClr val="bg1"/>
                </a:solidFill>
              </a:rPr>
              <a:t>Light</a:t>
            </a:r>
            <a:r>
              <a:rPr lang="bg-BG" dirty="0" smtClean="0"/>
              <a:t>:</a:t>
            </a:r>
          </a:p>
          <a:p>
            <a:pPr lvl="1"/>
            <a:r>
              <a:rPr lang="en-US" b="1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Contrast</a:t>
            </a:r>
            <a:r>
              <a:rPr lang="en-US" dirty="0" smtClean="0"/>
              <a:t> </a:t>
            </a:r>
            <a:r>
              <a:rPr lang="bg-BG" dirty="0" smtClean="0"/>
              <a:t>(</a:t>
            </a:r>
            <a:r>
              <a:rPr lang="bg-BG" b="1" dirty="0" smtClean="0"/>
              <a:t>Контраст</a:t>
            </a:r>
            <a:r>
              <a:rPr lang="bg-BG" dirty="0" smtClean="0"/>
              <a:t>) – </a:t>
            </a:r>
            <a:r>
              <a:rPr lang="bg-BG" b="1" dirty="0" smtClean="0"/>
              <a:t>яркостта</a:t>
            </a:r>
            <a:r>
              <a:rPr lang="bg-BG" dirty="0" smtClean="0"/>
              <a:t> на </a:t>
            </a:r>
            <a:r>
              <a:rPr lang="bg-BG" b="1" dirty="0" smtClean="0"/>
              <a:t>две съседни части</a:t>
            </a:r>
            <a:r>
              <a:rPr lang="bg-BG" dirty="0" smtClean="0"/>
              <a:t> на изображението в </a:t>
            </a:r>
            <a:r>
              <a:rPr lang="bg-BG" b="1" dirty="0" smtClean="0"/>
              <a:t>различни цветове</a:t>
            </a:r>
            <a:endParaRPr lang="en-US" b="1" dirty="0" smtClean="0"/>
          </a:p>
          <a:p>
            <a:pPr lvl="1"/>
            <a:r>
              <a:rPr lang="en-US" b="1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Exposure</a:t>
            </a:r>
            <a:r>
              <a:rPr lang="bg-BG" dirty="0" smtClean="0"/>
              <a:t> (</a:t>
            </a:r>
            <a:r>
              <a:rPr lang="bg-BG" b="1" dirty="0" smtClean="0"/>
              <a:t>Експозиция</a:t>
            </a:r>
            <a:r>
              <a:rPr lang="bg-BG" dirty="0" smtClean="0"/>
              <a:t>) – общо</a:t>
            </a:r>
            <a:r>
              <a:rPr lang="bg-BG" b="1" dirty="0" smtClean="0"/>
              <a:t> количество светлина</a:t>
            </a:r>
            <a:r>
              <a:rPr lang="bg-BG" dirty="0" smtClean="0"/>
              <a:t> на определена площ</a:t>
            </a:r>
            <a:endParaRPr lang="en-US" dirty="0" smtClean="0"/>
          </a:p>
          <a:p>
            <a:pPr lvl="1"/>
            <a:r>
              <a:rPr lang="en-US" b="1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High-light</a:t>
            </a:r>
            <a:r>
              <a:rPr lang="bg-BG" dirty="0" smtClean="0"/>
              <a:t> (</a:t>
            </a:r>
            <a:r>
              <a:rPr lang="bg-BG" b="1" dirty="0" smtClean="0"/>
              <a:t>Висока осветеност</a:t>
            </a:r>
            <a:r>
              <a:rPr lang="bg-BG" dirty="0" smtClean="0"/>
              <a:t>) – </a:t>
            </a:r>
            <a:r>
              <a:rPr lang="bg-BG" b="1" dirty="0" smtClean="0"/>
              <a:t>най-светлата част </a:t>
            </a:r>
            <a:r>
              <a:rPr lang="bg-BG" dirty="0" smtClean="0"/>
              <a:t>на изображението</a:t>
            </a:r>
            <a:endParaRPr lang="en-US" dirty="0" smtClean="0"/>
          </a:p>
          <a:p>
            <a:pPr lvl="1"/>
            <a:r>
              <a:rPr lang="en-US" b="1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Shadow</a:t>
            </a:r>
            <a:r>
              <a:rPr lang="bg-BG" dirty="0" smtClean="0"/>
              <a:t> (</a:t>
            </a:r>
            <a:r>
              <a:rPr lang="bg-BG" b="1" dirty="0" smtClean="0"/>
              <a:t>Сянка</a:t>
            </a:r>
            <a:r>
              <a:rPr lang="bg-BG" dirty="0" smtClean="0"/>
              <a:t>) – </a:t>
            </a:r>
            <a:r>
              <a:rPr lang="bg-BG" b="1" dirty="0" smtClean="0"/>
              <a:t>тъмните части </a:t>
            </a:r>
            <a:r>
              <a:rPr lang="bg-BG" dirty="0" smtClean="0"/>
              <a:t>на изображението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Настройки в </a:t>
            </a:r>
            <a:r>
              <a:rPr lang="en-US" dirty="0" smtClean="0"/>
              <a:t>Adjustments</a:t>
            </a:r>
            <a:r>
              <a:rPr lang="bg-BG" dirty="0" smtClean="0"/>
              <a:t> – </a:t>
            </a:r>
            <a:r>
              <a:rPr lang="en-US" dirty="0" smtClean="0"/>
              <a:t>Light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68010" t="5845" r="86"/>
          <a:stretch/>
        </p:blipFill>
        <p:spPr>
          <a:xfrm>
            <a:off x="9156000" y="1229039"/>
            <a:ext cx="2880000" cy="549585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7" name="Rectangle 6"/>
          <p:cNvSpPr/>
          <p:nvPr/>
        </p:nvSpPr>
        <p:spPr bwMode="auto">
          <a:xfrm>
            <a:off x="9246000" y="2979000"/>
            <a:ext cx="2700000" cy="675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9246000" y="3654000"/>
            <a:ext cx="2700000" cy="765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9246000" y="4419000"/>
            <a:ext cx="2700000" cy="675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9246000" y="5094000"/>
            <a:ext cx="2700000" cy="738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38851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8908422" cy="5528766"/>
          </a:xfrm>
        </p:spPr>
        <p:txBody>
          <a:bodyPr/>
          <a:lstStyle/>
          <a:p>
            <a:r>
              <a:rPr lang="bg-BG" dirty="0"/>
              <a:t>Настройка за </a:t>
            </a:r>
            <a:r>
              <a:rPr lang="bg-BG" b="1" dirty="0" smtClean="0"/>
              <a:t>цвят</a:t>
            </a:r>
            <a:r>
              <a:rPr lang="bg-BG" dirty="0" smtClean="0"/>
              <a:t> </a:t>
            </a:r>
            <a:r>
              <a:rPr lang="bg-BG" dirty="0"/>
              <a:t>– </a:t>
            </a:r>
            <a:r>
              <a:rPr lang="bg-BG" dirty="0" smtClean="0"/>
              <a:t>плъзгача </a:t>
            </a:r>
            <a:r>
              <a:rPr lang="en-US" b="1" dirty="0" smtClean="0">
                <a:solidFill>
                  <a:schemeClr val="bg1"/>
                </a:solidFill>
              </a:rPr>
              <a:t>Color</a:t>
            </a:r>
            <a:r>
              <a:rPr lang="en-US" dirty="0" smtClean="0"/>
              <a:t> (</a:t>
            </a:r>
            <a:r>
              <a:rPr lang="bg-BG" b="1" dirty="0" smtClean="0"/>
              <a:t>Цвят</a:t>
            </a:r>
            <a:r>
              <a:rPr lang="en-US" dirty="0" smtClean="0"/>
              <a:t>)</a:t>
            </a:r>
            <a:endParaRPr lang="bg-BG" dirty="0" smtClean="0"/>
          </a:p>
          <a:p>
            <a:r>
              <a:rPr lang="bg-BG" b="1" dirty="0"/>
              <a:t>Основни характеристика </a:t>
            </a:r>
            <a:r>
              <a:rPr lang="bg-BG" dirty="0"/>
              <a:t>на </a:t>
            </a:r>
            <a:r>
              <a:rPr lang="en-US" b="1" dirty="0" smtClean="0">
                <a:solidFill>
                  <a:schemeClr val="bg1"/>
                </a:solidFill>
              </a:rPr>
              <a:t>Color</a:t>
            </a:r>
            <a:r>
              <a:rPr lang="bg-BG" dirty="0" smtClean="0"/>
              <a:t>:</a:t>
            </a:r>
            <a:endParaRPr lang="en-US" dirty="0" smtClean="0"/>
          </a:p>
          <a:p>
            <a:pPr lvl="1"/>
            <a:r>
              <a:rPr lang="en-US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Tint</a:t>
            </a:r>
            <a:r>
              <a:rPr lang="en-US" dirty="0" smtClean="0"/>
              <a:t> (</a:t>
            </a:r>
            <a:r>
              <a:rPr lang="bg-BG" b="1" dirty="0" smtClean="0"/>
              <a:t>Цветови отенък</a:t>
            </a:r>
            <a:r>
              <a:rPr lang="en-US" dirty="0" smtClean="0"/>
              <a:t>) – </a:t>
            </a:r>
            <a:r>
              <a:rPr lang="ru-RU" dirty="0"/>
              <a:t>нюансът на цвета, който </a:t>
            </a:r>
            <a:r>
              <a:rPr lang="ru-RU" b="1" dirty="0"/>
              <a:t>добавя</a:t>
            </a:r>
            <a:r>
              <a:rPr lang="ru-RU" dirty="0"/>
              <a:t> или </a:t>
            </a:r>
            <a:r>
              <a:rPr lang="ru-RU" b="1" dirty="0"/>
              <a:t>премахва</a:t>
            </a:r>
            <a:r>
              <a:rPr lang="ru-RU" dirty="0"/>
              <a:t> зелен и пурпурен оттенък от </a:t>
            </a:r>
            <a:r>
              <a:rPr lang="ru-RU" dirty="0" smtClean="0"/>
              <a:t>изображението</a:t>
            </a:r>
            <a:endParaRPr lang="en-US" dirty="0" smtClean="0"/>
          </a:p>
          <a:p>
            <a:pPr lvl="1"/>
            <a:r>
              <a:rPr lang="en-US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Warmth</a:t>
            </a:r>
            <a:r>
              <a:rPr lang="bg-BG" dirty="0" smtClean="0"/>
              <a:t> (</a:t>
            </a:r>
            <a:r>
              <a:rPr lang="bg-BG" b="1" dirty="0" smtClean="0"/>
              <a:t>Топлина</a:t>
            </a:r>
            <a:r>
              <a:rPr lang="bg-BG" dirty="0" smtClean="0"/>
              <a:t>)</a:t>
            </a:r>
            <a:r>
              <a:rPr lang="en-US" dirty="0" smtClean="0"/>
              <a:t> – </a:t>
            </a:r>
            <a:r>
              <a:rPr lang="ru-RU" b="1" dirty="0"/>
              <a:t>температурата</a:t>
            </a:r>
            <a:r>
              <a:rPr lang="ru-RU" dirty="0"/>
              <a:t> на </a:t>
            </a:r>
            <a:r>
              <a:rPr lang="ru-RU" b="1" dirty="0"/>
              <a:t>цветовете</a:t>
            </a:r>
            <a:r>
              <a:rPr lang="ru-RU" dirty="0"/>
              <a:t> в изображението, която варира от </a:t>
            </a:r>
            <a:r>
              <a:rPr lang="ru-RU" b="1" dirty="0"/>
              <a:t>по-топли</a:t>
            </a:r>
            <a:r>
              <a:rPr lang="ru-RU" dirty="0"/>
              <a:t> </a:t>
            </a:r>
            <a:r>
              <a:rPr lang="ru-RU" dirty="0" smtClean="0"/>
              <a:t>до </a:t>
            </a:r>
            <a:r>
              <a:rPr lang="ru-RU" b="1" dirty="0"/>
              <a:t>по-студени</a:t>
            </a:r>
            <a:r>
              <a:rPr lang="ru-RU" dirty="0"/>
              <a:t> </a:t>
            </a:r>
            <a:r>
              <a:rPr lang="ru-RU" dirty="0" smtClean="0"/>
              <a:t>оттенъци</a:t>
            </a:r>
            <a:endParaRPr lang="ru-RU" dirty="0"/>
          </a:p>
          <a:p>
            <a:pPr lvl="1"/>
            <a:endParaRPr lang="bg-BG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Настройки в </a:t>
            </a:r>
            <a:r>
              <a:rPr lang="en-US" dirty="0"/>
              <a:t>Adjustments</a:t>
            </a:r>
            <a:r>
              <a:rPr lang="bg-BG" dirty="0"/>
              <a:t> – </a:t>
            </a:r>
            <a:r>
              <a:rPr lang="en-US" dirty="0" smtClean="0"/>
              <a:t>Color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68438"/>
          <a:stretch/>
        </p:blipFill>
        <p:spPr>
          <a:xfrm>
            <a:off x="9211819" y="1254071"/>
            <a:ext cx="2795629" cy="547082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>
            <a:off x="9259633" y="3159000"/>
            <a:ext cx="2700000" cy="675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9259633" y="3837974"/>
            <a:ext cx="2700000" cy="716025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0078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71000" y="1196125"/>
            <a:ext cx="6833514" cy="5067875"/>
          </a:xfrm>
        </p:spPr>
        <p:txBody>
          <a:bodyPr anchor="ctr" anchorCtr="0"/>
          <a:lstStyle/>
          <a:p>
            <a:r>
              <a:rPr lang="bg-BG" dirty="0" smtClean="0"/>
              <a:t>С плъзгача:</a:t>
            </a:r>
          </a:p>
          <a:p>
            <a:pPr lvl="1"/>
            <a:r>
              <a:rPr lang="en-US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Vignette</a:t>
            </a:r>
            <a:r>
              <a:rPr lang="en-US" dirty="0" smtClean="0"/>
              <a:t> </a:t>
            </a:r>
            <a:r>
              <a:rPr lang="bg-BG" dirty="0" smtClean="0"/>
              <a:t>се </a:t>
            </a:r>
            <a:r>
              <a:rPr lang="bg-BG" b="1" dirty="0" smtClean="0"/>
              <a:t>затъмнява осветеността</a:t>
            </a:r>
            <a:r>
              <a:rPr lang="bg-BG" dirty="0" smtClean="0"/>
              <a:t> в </a:t>
            </a:r>
            <a:r>
              <a:rPr lang="bg-BG" b="1" dirty="0" smtClean="0"/>
              <a:t>ъглите</a:t>
            </a:r>
            <a:r>
              <a:rPr lang="bg-BG" dirty="0" smtClean="0"/>
              <a:t> на изображението</a:t>
            </a:r>
          </a:p>
          <a:p>
            <a:pPr lvl="1"/>
            <a:r>
              <a:rPr lang="en-US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Clarity</a:t>
            </a:r>
            <a:r>
              <a:rPr lang="en-US" dirty="0" smtClean="0"/>
              <a:t> </a:t>
            </a:r>
            <a:r>
              <a:rPr lang="bg-BG" dirty="0" smtClean="0"/>
              <a:t>(Яснота) се </a:t>
            </a:r>
            <a:r>
              <a:rPr lang="bg-BG" b="1" dirty="0" smtClean="0"/>
              <a:t>регулира</a:t>
            </a:r>
            <a:r>
              <a:rPr lang="bg-BG" dirty="0" smtClean="0"/>
              <a:t> </a:t>
            </a:r>
            <a:r>
              <a:rPr lang="bg-BG" b="1" dirty="0" smtClean="0"/>
              <a:t>яснотата</a:t>
            </a:r>
            <a:r>
              <a:rPr lang="bg-BG" dirty="0" smtClean="0"/>
              <a:t> на изображението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Настройки в </a:t>
            </a:r>
            <a:r>
              <a:rPr lang="en-US" dirty="0"/>
              <a:t>Adjustments</a:t>
            </a:r>
            <a:r>
              <a:rPr lang="bg-BG" dirty="0"/>
              <a:t> – </a:t>
            </a:r>
            <a:r>
              <a:rPr lang="en-US" dirty="0" smtClean="0"/>
              <a:t>Vignette </a:t>
            </a:r>
            <a:r>
              <a:rPr lang="bg-BG" dirty="0" smtClean="0"/>
              <a:t>и </a:t>
            </a:r>
            <a:r>
              <a:rPr lang="en-US" dirty="0" smtClean="0"/>
              <a:t>Clarity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68525" t="35282" b="6"/>
          <a:stretch/>
        </p:blipFill>
        <p:spPr>
          <a:xfrm>
            <a:off x="7401000" y="1498865"/>
            <a:ext cx="3870000" cy="491428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Rectangle 6"/>
          <p:cNvSpPr/>
          <p:nvPr/>
        </p:nvSpPr>
        <p:spPr bwMode="auto">
          <a:xfrm>
            <a:off x="7491000" y="1584000"/>
            <a:ext cx="3554999" cy="990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7491825" y="2574000"/>
            <a:ext cx="3554999" cy="1075135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645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975598" cy="5528766"/>
          </a:xfrm>
        </p:spPr>
        <p:txBody>
          <a:bodyPr/>
          <a:lstStyle/>
          <a:p>
            <a:r>
              <a:rPr lang="bg-BG" dirty="0" smtClean="0"/>
              <a:t>Чест при правене на снимки с </a:t>
            </a:r>
            <a:r>
              <a:rPr lang="bg-BG" b="1" dirty="0" smtClean="0"/>
              <a:t>фотоапарат</a:t>
            </a:r>
            <a:r>
              <a:rPr lang="bg-BG" dirty="0" smtClean="0"/>
              <a:t> със </a:t>
            </a:r>
            <a:r>
              <a:rPr lang="bg-BG" b="1" dirty="0" smtClean="0"/>
              <a:t>светкавица</a:t>
            </a:r>
            <a:r>
              <a:rPr lang="bg-BG" dirty="0" smtClean="0"/>
              <a:t> </a:t>
            </a:r>
            <a:r>
              <a:rPr lang="bg-BG" b="1" dirty="0" smtClean="0"/>
              <a:t>очите</a:t>
            </a:r>
            <a:r>
              <a:rPr lang="bg-BG" dirty="0" smtClean="0"/>
              <a:t> на хората </a:t>
            </a:r>
            <a:r>
              <a:rPr lang="bg-BG" b="1" dirty="0" smtClean="0"/>
              <a:t>светят</a:t>
            </a:r>
            <a:r>
              <a:rPr lang="bg-BG" dirty="0" smtClean="0"/>
              <a:t> в </a:t>
            </a:r>
            <a:r>
              <a:rPr lang="bg-BG" b="1" dirty="0" smtClean="0"/>
              <a:t>червено</a:t>
            </a:r>
            <a:endParaRPr lang="en-US" b="1" dirty="0" smtClean="0"/>
          </a:p>
          <a:p>
            <a:r>
              <a:rPr lang="bg-BG" dirty="0" smtClean="0"/>
              <a:t>Това може да се премахне с </a:t>
            </a:r>
            <a:r>
              <a:rPr lang="bg-BG" b="1" dirty="0" smtClean="0"/>
              <a:t>бутона</a:t>
            </a:r>
            <a:r>
              <a:rPr lang="bg-BG" dirty="0" smtClean="0"/>
              <a:t> </a:t>
            </a:r>
            <a:r>
              <a:rPr lang="en-US" dirty="0" smtClean="0"/>
              <a:t>[</a:t>
            </a:r>
            <a:r>
              <a:rPr lang="en-US" b="1" dirty="0" smtClean="0">
                <a:solidFill>
                  <a:schemeClr val="bg1"/>
                </a:solidFill>
              </a:rPr>
              <a:t>Red eye</a:t>
            </a:r>
            <a:r>
              <a:rPr lang="en-US" dirty="0" smtClean="0"/>
              <a:t>] (</a:t>
            </a:r>
            <a:r>
              <a:rPr lang="bg-BG" b="1" dirty="0" smtClean="0"/>
              <a:t>Червени очи</a:t>
            </a:r>
            <a:r>
              <a:rPr lang="en-US" dirty="0" smtClean="0"/>
              <a:t>)</a:t>
            </a:r>
            <a:r>
              <a:rPr lang="bg-BG" dirty="0" smtClean="0"/>
              <a:t>, като щракнете върху местата с "</a:t>
            </a:r>
            <a:r>
              <a:rPr lang="bg-BG" b="1" dirty="0" smtClean="0"/>
              <a:t>червени очи</a:t>
            </a:r>
            <a:r>
              <a:rPr lang="bg-BG" dirty="0" smtClean="0"/>
              <a:t>"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Настройки в </a:t>
            </a:r>
            <a:r>
              <a:rPr lang="en-US" dirty="0"/>
              <a:t>Adjustments</a:t>
            </a:r>
            <a:r>
              <a:rPr lang="bg-BG" dirty="0"/>
              <a:t> – </a:t>
            </a:r>
            <a:r>
              <a:rPr lang="en-US" dirty="0" smtClean="0"/>
              <a:t>Red eye</a:t>
            </a:r>
            <a:endParaRPr lang="en-US" dirty="0"/>
          </a:p>
        </p:txBody>
      </p:sp>
      <p:pic>
        <p:nvPicPr>
          <p:cNvPr id="1026" name="Picture 2" descr="PhotoRED: Know the Glow and Check for Normal Fundal Reflex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1000" y="1314000"/>
            <a:ext cx="2925000" cy="2285156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68525" t="63068" b="6"/>
          <a:stretch/>
        </p:blipFill>
        <p:spPr>
          <a:xfrm>
            <a:off x="8146956" y="4093560"/>
            <a:ext cx="3529044" cy="255709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028" name="Picture 4" descr="How to Remove Red-Eye in Photoshop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856"/>
          <a:stretch/>
        </p:blipFill>
        <p:spPr bwMode="auto">
          <a:xfrm>
            <a:off x="921000" y="4959000"/>
            <a:ext cx="6379210" cy="1691659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 bwMode="auto">
          <a:xfrm>
            <a:off x="8301001" y="4296975"/>
            <a:ext cx="3150000" cy="662026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63892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9679234" cy="5207396"/>
          </a:xfrm>
        </p:spPr>
        <p:txBody>
          <a:bodyPr/>
          <a:lstStyle/>
          <a:p>
            <a:r>
              <a:rPr lang="bg-BG" dirty="0" smtClean="0"/>
              <a:t>͏</a:t>
            </a:r>
            <a:r>
              <a:rPr lang="bg-BG" b="1" dirty="0" smtClean="0"/>
              <a:t>Характеристики</a:t>
            </a:r>
            <a:r>
              <a:rPr lang="bg-BG" dirty="0" smtClean="0"/>
              <a:t> на изображение</a:t>
            </a:r>
          </a:p>
          <a:p>
            <a:r>
              <a:rPr lang="bg-BG" dirty="0" smtClean="0"/>
              <a:t>͏</a:t>
            </a:r>
            <a:r>
              <a:rPr lang="bg-BG" b="1" dirty="0" smtClean="0"/>
              <a:t>Редактиране</a:t>
            </a:r>
            <a:r>
              <a:rPr lang="bg-BG" dirty="0" smtClean="0"/>
              <a:t> на изображение</a:t>
            </a:r>
          </a:p>
          <a:p>
            <a:endParaRPr lang="bg-BG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1000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Adjustments – </a:t>
            </a:r>
            <a:r>
              <a:rPr lang="bg-BG" dirty="0" smtClean="0"/>
              <a:t>видео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770" y="1235831"/>
            <a:ext cx="9168460" cy="552316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8596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741000" y="1504870"/>
            <a:ext cx="11040744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ru-RU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Яркост</a:t>
            </a:r>
            <a:r>
              <a:rPr lang="ru-RU" sz="2800" b="1" dirty="0" smtClean="0">
                <a:solidFill>
                  <a:schemeClr val="bg2"/>
                </a:solidFill>
              </a:rPr>
              <a:t> – </a:t>
            </a:r>
            <a:r>
              <a:rPr lang="ru-RU" sz="2800" b="1" dirty="0">
                <a:solidFill>
                  <a:schemeClr val="bg2"/>
                </a:solidFill>
              </a:rPr>
              <a:t>силата</a:t>
            </a:r>
            <a:r>
              <a:rPr lang="ru-RU" sz="2800" dirty="0">
                <a:solidFill>
                  <a:schemeClr val="bg2"/>
                </a:solidFill>
              </a:rPr>
              <a:t> на </a:t>
            </a:r>
            <a:r>
              <a:rPr lang="ru-RU" sz="2800" b="1" dirty="0">
                <a:solidFill>
                  <a:schemeClr val="bg2"/>
                </a:solidFill>
              </a:rPr>
              <a:t>светене</a:t>
            </a:r>
            <a:r>
              <a:rPr lang="ru-RU" sz="2800" dirty="0">
                <a:solidFill>
                  <a:schemeClr val="bg2"/>
                </a:solidFill>
              </a:rPr>
              <a:t> на </a:t>
            </a:r>
            <a:r>
              <a:rPr lang="ru-RU" sz="2800" b="1" dirty="0">
                <a:solidFill>
                  <a:schemeClr val="bg2"/>
                </a:solidFill>
              </a:rPr>
              <a:t>елементите</a:t>
            </a:r>
            <a:r>
              <a:rPr lang="ru-RU" sz="2800" dirty="0">
                <a:solidFill>
                  <a:schemeClr val="bg2"/>
                </a:solidFill>
              </a:rPr>
              <a:t> на изображението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ru-RU" sz="2800" b="1" dirty="0">
                <a:solidFill>
                  <a:schemeClr val="bg2"/>
                </a:solidFill>
              </a:rPr>
              <a:t>͏</a:t>
            </a:r>
            <a:r>
              <a:rPr lang="ru-RU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Контраст</a:t>
            </a:r>
            <a:r>
              <a:rPr lang="ru-RU" sz="2800" b="1" dirty="0" smtClean="0">
                <a:solidFill>
                  <a:schemeClr val="bg2"/>
                </a:solidFill>
              </a:rPr>
              <a:t> – </a:t>
            </a:r>
            <a:r>
              <a:rPr lang="ru-RU" sz="2800" b="1" dirty="0">
                <a:solidFill>
                  <a:schemeClr val="bg2"/>
                </a:solidFill>
              </a:rPr>
              <a:t>разликата</a:t>
            </a:r>
            <a:r>
              <a:rPr lang="ru-RU" sz="2800" dirty="0">
                <a:solidFill>
                  <a:schemeClr val="bg2"/>
                </a:solidFill>
              </a:rPr>
              <a:t> между </a:t>
            </a:r>
            <a:r>
              <a:rPr lang="ru-RU" sz="2800" b="1" dirty="0">
                <a:solidFill>
                  <a:schemeClr val="bg2"/>
                </a:solidFill>
              </a:rPr>
              <a:t>осветеността</a:t>
            </a:r>
            <a:r>
              <a:rPr lang="ru-RU" sz="2800" dirty="0">
                <a:solidFill>
                  <a:schemeClr val="bg2"/>
                </a:solidFill>
              </a:rPr>
              <a:t> и </a:t>
            </a:r>
            <a:r>
              <a:rPr lang="ru-RU" sz="2800" b="1" dirty="0">
                <a:solidFill>
                  <a:schemeClr val="bg2"/>
                </a:solidFill>
              </a:rPr>
              <a:t>оцветеността</a:t>
            </a:r>
            <a:r>
              <a:rPr lang="ru-RU" sz="2800" dirty="0">
                <a:solidFill>
                  <a:schemeClr val="bg2"/>
                </a:solidFill>
              </a:rPr>
              <a:t> на отделни елементи на изображение</a:t>
            </a:r>
            <a:r>
              <a:rPr lang="ru-RU" sz="2800" b="1" dirty="0">
                <a:solidFill>
                  <a:schemeClr val="bg2"/>
                </a:solidFill>
              </a:rPr>
              <a:t>то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ru-RU" sz="2800" b="1" dirty="0">
                <a:solidFill>
                  <a:schemeClr val="bg2"/>
                </a:solidFill>
              </a:rPr>
              <a:t>͏</a:t>
            </a:r>
            <a:r>
              <a:rPr lang="ru-RU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Цветност</a:t>
            </a:r>
            <a:r>
              <a:rPr lang="ru-RU" sz="2800" b="1" dirty="0" smtClean="0">
                <a:solidFill>
                  <a:schemeClr val="bg2"/>
                </a:solidFill>
              </a:rPr>
              <a:t> – </a:t>
            </a:r>
            <a:r>
              <a:rPr lang="ru-RU" sz="2800" b="1" dirty="0">
                <a:solidFill>
                  <a:schemeClr val="bg2"/>
                </a:solidFill>
              </a:rPr>
              <a:t>степента</a:t>
            </a:r>
            <a:r>
              <a:rPr lang="ru-RU" sz="2800" dirty="0">
                <a:solidFill>
                  <a:schemeClr val="bg2"/>
                </a:solidFill>
              </a:rPr>
              <a:t> на </a:t>
            </a:r>
            <a:r>
              <a:rPr lang="ru-RU" sz="2800" b="1" dirty="0">
                <a:solidFill>
                  <a:schemeClr val="bg2"/>
                </a:solidFill>
              </a:rPr>
              <a:t>интензивност</a:t>
            </a:r>
            <a:r>
              <a:rPr lang="ru-RU" sz="2800" dirty="0">
                <a:solidFill>
                  <a:schemeClr val="bg2"/>
                </a:solidFill>
              </a:rPr>
              <a:t> или </a:t>
            </a:r>
            <a:r>
              <a:rPr lang="ru-RU" sz="2800" b="1" dirty="0">
                <a:solidFill>
                  <a:schemeClr val="bg2"/>
                </a:solidFill>
              </a:rPr>
              <a:t>чистота</a:t>
            </a:r>
            <a:r>
              <a:rPr lang="ru-RU" sz="2800" dirty="0">
                <a:solidFill>
                  <a:schemeClr val="bg2"/>
                </a:solidFill>
              </a:rPr>
              <a:t> на </a:t>
            </a:r>
            <a:r>
              <a:rPr lang="ru-RU" sz="2800" b="1" dirty="0">
                <a:solidFill>
                  <a:schemeClr val="bg2"/>
                </a:solidFill>
              </a:rPr>
              <a:t>цветовете</a:t>
            </a:r>
            <a:r>
              <a:rPr lang="ru-RU" sz="2800" dirty="0">
                <a:solidFill>
                  <a:schemeClr val="bg2"/>
                </a:solidFill>
              </a:rPr>
              <a:t> в </a:t>
            </a:r>
            <a:r>
              <a:rPr lang="ru-RU" sz="2800" dirty="0" smtClean="0">
                <a:solidFill>
                  <a:schemeClr val="bg2"/>
                </a:solidFill>
              </a:rPr>
              <a:t>изображението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ru-RU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Ориентация</a:t>
            </a:r>
            <a:r>
              <a:rPr lang="ru-RU" sz="2800" b="1" dirty="0" smtClean="0">
                <a:solidFill>
                  <a:schemeClr val="bg2"/>
                </a:solidFill>
              </a:rPr>
              <a:t> – разположение</a:t>
            </a:r>
            <a:r>
              <a:rPr lang="ru-RU" sz="2800" dirty="0" smtClean="0">
                <a:solidFill>
                  <a:schemeClr val="bg2"/>
                </a:solidFill>
              </a:rPr>
              <a:t> на изображението</a:t>
            </a:r>
            <a:endParaRPr lang="ru-RU" sz="2800" dirty="0">
              <a:solidFill>
                <a:schemeClr val="bg2"/>
              </a:solidFill>
            </a:endParaRP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endParaRPr lang="en-US" sz="24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83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 smtClean="0"/>
              <a:t>Основни части от графичните изображения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 smtClean="0"/>
              <a:t>Характеристики на изображение</a:t>
            </a:r>
            <a:endParaRPr lang="en-US" dirty="0"/>
          </a:p>
        </p:txBody>
      </p:sp>
      <p:pic>
        <p:nvPicPr>
          <p:cNvPr id="2050" name="Picture 2" descr="Tập tin:Microsoft Photos Icon on Windows 10.png – Wikipedia tiếng Việ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6400" y="1629000"/>
            <a:ext cx="2119200" cy="21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4410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1196125"/>
            <a:ext cx="12192000" cy="5528766"/>
          </a:xfrm>
        </p:spPr>
        <p:txBody>
          <a:bodyPr>
            <a:normAutofit/>
          </a:bodyPr>
          <a:lstStyle/>
          <a:p>
            <a:r>
              <a:rPr lang="bg-BG" sz="3200" dirty="0" smtClean="0"/>
              <a:t>Основните </a:t>
            </a:r>
            <a:r>
              <a:rPr lang="bg-BG" sz="3200" b="1" dirty="0" smtClean="0"/>
              <a:t>характеристики</a:t>
            </a:r>
            <a:r>
              <a:rPr lang="bg-BG" sz="3200" dirty="0" smtClean="0"/>
              <a:t> на </a:t>
            </a:r>
            <a:r>
              <a:rPr lang="bg-BG" sz="3200" b="1" dirty="0" smtClean="0"/>
              <a:t>изображението</a:t>
            </a:r>
            <a:r>
              <a:rPr lang="bg-BG" sz="3200" dirty="0" smtClean="0"/>
              <a:t> са:</a:t>
            </a:r>
          </a:p>
          <a:p>
            <a:pPr lvl="1"/>
            <a:r>
              <a:rPr lang="bg-BG" sz="2800" dirty="0" smtClean="0"/>
              <a:t>͏</a:t>
            </a:r>
            <a:r>
              <a:rPr lang="bg-BG" sz="2800" b="1" dirty="0" smtClean="0">
                <a:solidFill>
                  <a:schemeClr val="bg1"/>
                </a:solidFill>
              </a:rPr>
              <a:t>Яркост</a:t>
            </a:r>
            <a:r>
              <a:rPr lang="bg-BG" sz="2800" dirty="0" smtClean="0"/>
              <a:t> </a:t>
            </a:r>
            <a:r>
              <a:rPr lang="en-US" sz="2800" dirty="0" smtClean="0"/>
              <a:t>(</a:t>
            </a:r>
            <a:r>
              <a:rPr lang="en-US" sz="2800" b="1" dirty="0" smtClean="0"/>
              <a:t>Brightness</a:t>
            </a:r>
            <a:r>
              <a:rPr lang="en-US" sz="2800" dirty="0" smtClean="0"/>
              <a:t>)</a:t>
            </a:r>
            <a:r>
              <a:rPr lang="bg-BG" sz="2800" dirty="0" smtClean="0"/>
              <a:t> – </a:t>
            </a:r>
            <a:r>
              <a:rPr lang="bg-BG" sz="2800" b="1" dirty="0"/>
              <a:t>силата</a:t>
            </a:r>
            <a:r>
              <a:rPr lang="bg-BG" sz="2800" dirty="0"/>
              <a:t> на </a:t>
            </a:r>
            <a:r>
              <a:rPr lang="bg-BG" sz="2800" b="1" dirty="0"/>
              <a:t>светене</a:t>
            </a:r>
            <a:r>
              <a:rPr lang="bg-BG" sz="2800" dirty="0"/>
              <a:t> на </a:t>
            </a:r>
            <a:r>
              <a:rPr lang="bg-BG" sz="2800" dirty="0" smtClean="0"/>
              <a:t>елементите на изображението</a:t>
            </a:r>
            <a:endParaRPr lang="en-US" sz="2800" dirty="0" smtClean="0"/>
          </a:p>
          <a:p>
            <a:pPr lvl="1"/>
            <a:r>
              <a:rPr lang="bg-BG" sz="2800" dirty="0" smtClean="0"/>
              <a:t>͏</a:t>
            </a:r>
            <a:r>
              <a:rPr lang="bg-BG" sz="2800" b="1" dirty="0" smtClean="0">
                <a:solidFill>
                  <a:schemeClr val="bg1"/>
                </a:solidFill>
              </a:rPr>
              <a:t>Контраст</a:t>
            </a:r>
            <a:r>
              <a:rPr lang="bg-BG" sz="2800" dirty="0" smtClean="0"/>
              <a:t> (</a:t>
            </a:r>
            <a:r>
              <a:rPr lang="en-US" sz="2800" b="1" dirty="0" smtClean="0"/>
              <a:t>Contrast</a:t>
            </a:r>
            <a:r>
              <a:rPr lang="bg-BG" sz="2800" dirty="0" smtClean="0"/>
              <a:t>) – </a:t>
            </a:r>
            <a:r>
              <a:rPr lang="bg-BG" sz="2800" b="1" dirty="0" smtClean="0"/>
              <a:t>разликата</a:t>
            </a:r>
            <a:r>
              <a:rPr lang="bg-BG" sz="2800" dirty="0" smtClean="0"/>
              <a:t> между </a:t>
            </a:r>
            <a:r>
              <a:rPr lang="bg-BG" sz="2800" b="1" dirty="0" smtClean="0"/>
              <a:t>осветеността</a:t>
            </a:r>
            <a:r>
              <a:rPr lang="bg-BG" sz="2800" dirty="0" smtClean="0"/>
              <a:t> и </a:t>
            </a:r>
            <a:r>
              <a:rPr lang="bg-BG" sz="2800" b="1" dirty="0" smtClean="0"/>
              <a:t>оцветеността</a:t>
            </a:r>
            <a:r>
              <a:rPr lang="bg-BG" sz="2800" dirty="0" smtClean="0"/>
              <a:t> на отделни елементи на изображението</a:t>
            </a:r>
          </a:p>
          <a:p>
            <a:pPr lvl="1"/>
            <a:r>
              <a:rPr lang="bg-BG" sz="2800" dirty="0" smtClean="0"/>
              <a:t>͏</a:t>
            </a:r>
            <a:r>
              <a:rPr lang="bg-BG" sz="2800" b="1" dirty="0" smtClean="0">
                <a:solidFill>
                  <a:schemeClr val="bg1"/>
                </a:solidFill>
              </a:rPr>
              <a:t>Цветност</a:t>
            </a:r>
            <a:r>
              <a:rPr lang="bg-BG" sz="2800" dirty="0" smtClean="0"/>
              <a:t> </a:t>
            </a:r>
            <a:r>
              <a:rPr lang="en-US" sz="2800" dirty="0" smtClean="0"/>
              <a:t>(</a:t>
            </a:r>
            <a:r>
              <a:rPr lang="en-US" sz="2800" b="1" dirty="0" smtClean="0"/>
              <a:t>Saturation</a:t>
            </a:r>
            <a:r>
              <a:rPr lang="en-US" sz="2800" dirty="0" smtClean="0"/>
              <a:t>)</a:t>
            </a:r>
            <a:r>
              <a:rPr lang="bg-BG" sz="2800" dirty="0" smtClean="0"/>
              <a:t> – </a:t>
            </a:r>
            <a:r>
              <a:rPr lang="ru-RU" sz="2800" b="1" dirty="0"/>
              <a:t>степента</a:t>
            </a:r>
            <a:r>
              <a:rPr lang="ru-RU" sz="2800" dirty="0"/>
              <a:t> на </a:t>
            </a:r>
            <a:r>
              <a:rPr lang="ru-RU" sz="2800" b="1" dirty="0"/>
              <a:t>интензивност</a:t>
            </a:r>
            <a:r>
              <a:rPr lang="ru-RU" sz="2800" dirty="0"/>
              <a:t> или </a:t>
            </a:r>
            <a:r>
              <a:rPr lang="ru-RU" sz="2800" b="1" dirty="0"/>
              <a:t>чистота</a:t>
            </a:r>
            <a:r>
              <a:rPr lang="ru-RU" sz="2800" dirty="0"/>
              <a:t> на </a:t>
            </a:r>
            <a:r>
              <a:rPr lang="ru-RU" sz="2800" b="1" dirty="0"/>
              <a:t>цветовете</a:t>
            </a:r>
            <a:r>
              <a:rPr lang="ru-RU" sz="2800" dirty="0"/>
              <a:t> в изображението</a:t>
            </a:r>
            <a:endParaRPr lang="en-US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͏Характеристики на </a:t>
            </a:r>
            <a:r>
              <a:rPr lang="bg-BG" dirty="0" smtClean="0"/>
              <a:t>изображение</a:t>
            </a:r>
            <a:endParaRPr lang="en-US" dirty="0"/>
          </a:p>
        </p:txBody>
      </p:sp>
      <p:pic>
        <p:nvPicPr>
          <p:cNvPr id="3074" name="Picture 2" descr="Brightness - Free weather ic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25" y="4868977"/>
            <a:ext cx="1671690" cy="1671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ontrast Accurate Lineal icon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107" y="5004000"/>
            <a:ext cx="1350000" cy="13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Saturation Icons &amp; Symbol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1000" y="4824000"/>
            <a:ext cx="1662520" cy="1662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Top 10 Best Small Dog Breeds | Nylabon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4597" y="4194001"/>
            <a:ext cx="4180491" cy="253089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Top 10 Best Small Dog Breeds | Nylabone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6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7161" y="4194001"/>
            <a:ext cx="4180491" cy="253089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Top 10 Best Small Dog Breeds | Nylabone"/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contrast="7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7161" y="4194001"/>
            <a:ext cx="4180491" cy="253089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Top 10 Best Small Dog Breeds | Nylabone"/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7161" y="4194000"/>
            <a:ext cx="4180491" cy="253089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2863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5225916"/>
            <a:ext cx="10961783" cy="768084"/>
          </a:xfrm>
        </p:spPr>
        <p:txBody>
          <a:bodyPr/>
          <a:lstStyle/>
          <a:p>
            <a:r>
              <a:rPr lang="bg-BG" dirty="0"/>
              <a:t>͏Редактиране на </a:t>
            </a:r>
            <a:r>
              <a:rPr lang="bg-BG" dirty="0" smtClean="0"/>
              <a:t>изображение</a:t>
            </a:r>
            <a:endParaRPr lang="en-US" dirty="0"/>
          </a:p>
        </p:txBody>
      </p:sp>
      <p:pic>
        <p:nvPicPr>
          <p:cNvPr id="4098" name="Picture 2" descr="Edit Generic Outline Color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1000" y="1449000"/>
            <a:ext cx="2205000" cy="2205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495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В </a:t>
            </a:r>
            <a:r>
              <a:rPr lang="bg-BG" b="1" dirty="0" smtClean="0"/>
              <a:t>ОС</a:t>
            </a:r>
            <a:r>
              <a:rPr lang="bg-BG" dirty="0" smtClean="0"/>
              <a:t> </a:t>
            </a:r>
            <a:r>
              <a:rPr lang="en-US" b="1" dirty="0" smtClean="0">
                <a:solidFill>
                  <a:schemeClr val="bg1"/>
                </a:solidFill>
              </a:rPr>
              <a:t>Windows</a:t>
            </a:r>
            <a:r>
              <a:rPr lang="en-US" dirty="0" smtClean="0"/>
              <a:t> </a:t>
            </a:r>
            <a:r>
              <a:rPr lang="bg-BG" dirty="0" smtClean="0"/>
              <a:t>има</a:t>
            </a:r>
            <a:r>
              <a:rPr lang="en-US" dirty="0" smtClean="0"/>
              <a:t> </a:t>
            </a:r>
            <a:r>
              <a:rPr lang="bg-BG" dirty="0" smtClean="0"/>
              <a:t>вградено приложение за </a:t>
            </a:r>
            <a:r>
              <a:rPr lang="bg-BG" b="1" dirty="0" smtClean="0"/>
              <a:t>преглед</a:t>
            </a:r>
            <a:r>
              <a:rPr lang="bg-BG" dirty="0" smtClean="0"/>
              <a:t> и </a:t>
            </a:r>
            <a:r>
              <a:rPr lang="bg-BG" b="1" dirty="0" smtClean="0"/>
              <a:t>обработка</a:t>
            </a:r>
            <a:r>
              <a:rPr lang="bg-BG" dirty="0" smtClean="0"/>
              <a:t> на изображения – </a:t>
            </a:r>
            <a:r>
              <a:rPr lang="en-US" b="1" dirty="0" smtClean="0">
                <a:solidFill>
                  <a:schemeClr val="bg1"/>
                </a:solidFill>
              </a:rPr>
              <a:t>Photos</a:t>
            </a:r>
            <a:r>
              <a:rPr lang="en-US" dirty="0" smtClean="0"/>
              <a:t> (</a:t>
            </a:r>
            <a:r>
              <a:rPr lang="bg-BG" b="1" dirty="0" smtClean="0"/>
              <a:t>Снимки</a:t>
            </a:r>
            <a:r>
              <a:rPr lang="en-US" dirty="0" smtClean="0"/>
              <a:t>)</a:t>
            </a:r>
            <a:endParaRPr lang="bg-BG" dirty="0" smtClean="0"/>
          </a:p>
          <a:p>
            <a:pPr lvl="1"/>
            <a:r>
              <a:rPr lang="bg-BG" dirty="0" smtClean="0"/>
              <a:t>То предлага различни опции за </a:t>
            </a:r>
            <a:r>
              <a:rPr lang="bg-BG" b="1" dirty="0" smtClean="0"/>
              <a:t>рисуване</a:t>
            </a:r>
            <a:r>
              <a:rPr lang="bg-BG" dirty="0" smtClean="0"/>
              <a:t>, </a:t>
            </a:r>
            <a:r>
              <a:rPr lang="bg-BG" b="1" dirty="0" smtClean="0"/>
              <a:t>редактиране</a:t>
            </a:r>
            <a:r>
              <a:rPr lang="bg-BG" dirty="0" smtClean="0"/>
              <a:t>, </a:t>
            </a:r>
            <a:r>
              <a:rPr lang="bg-BG" b="1" dirty="0" smtClean="0"/>
              <a:t>създаване</a:t>
            </a:r>
            <a:r>
              <a:rPr lang="bg-BG" dirty="0" smtClean="0"/>
              <a:t> на </a:t>
            </a:r>
            <a:r>
              <a:rPr lang="bg-BG" b="1" dirty="0" smtClean="0"/>
              <a:t>слайдшоу</a:t>
            </a:r>
            <a:r>
              <a:rPr lang="bg-BG" dirty="0" smtClean="0"/>
              <a:t> и </a:t>
            </a:r>
            <a:r>
              <a:rPr lang="bg-BG" b="1" dirty="0" smtClean="0"/>
              <a:t>др</a:t>
            </a:r>
            <a:r>
              <a:rPr lang="bg-BG" dirty="0" smtClean="0"/>
              <a:t>.</a:t>
            </a:r>
          </a:p>
          <a:p>
            <a:r>
              <a:rPr lang="bg-BG" dirty="0" smtClean="0"/>
              <a:t>Изображенията по </a:t>
            </a:r>
            <a:r>
              <a:rPr lang="bg-BG" b="1" dirty="0" smtClean="0"/>
              <a:t>подразбиране</a:t>
            </a:r>
            <a:r>
              <a:rPr lang="bg-BG" dirty="0" smtClean="0"/>
              <a:t> се отварят в </a:t>
            </a:r>
            <a:r>
              <a:rPr lang="en-US" b="1" dirty="0" smtClean="0"/>
              <a:t>Photos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͏Редактиране на изображение</a:t>
            </a:r>
            <a:endParaRPr lang="en-US" dirty="0"/>
          </a:p>
        </p:txBody>
      </p:sp>
      <p:pic>
        <p:nvPicPr>
          <p:cNvPr id="5122" name="Picture 2" descr="Colorful Windows 10 Icons: Photos app (again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2418" y="4493223"/>
            <a:ext cx="2025000" cy="202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0458" y="4323536"/>
            <a:ext cx="4365000" cy="236437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2802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500" y="1224000"/>
            <a:ext cx="9135000" cy="549496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8500" y="1224000"/>
            <a:ext cx="9135000" cy="549496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͏Редактиране на изображение</a:t>
            </a:r>
            <a:endParaRPr lang="en-US" dirty="0"/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3081000" y="2574000"/>
            <a:ext cx="3825000" cy="1215000"/>
          </a:xfrm>
          <a:prstGeom prst="wedgeRoundRectCallout">
            <a:avLst>
              <a:gd name="adj1" fmla="val 68292"/>
              <a:gd name="adj2" fmla="val -10336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Избираме падащото меню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Edit &amp; Create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7671000" y="1584000"/>
            <a:ext cx="1350000" cy="40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ounded Rectangular Callout 12"/>
          <p:cNvSpPr/>
          <p:nvPr/>
        </p:nvSpPr>
        <p:spPr bwMode="auto">
          <a:xfrm>
            <a:off x="7311000" y="4554000"/>
            <a:ext cx="3960000" cy="990000"/>
          </a:xfrm>
          <a:prstGeom prst="wedgeRoundRectCallout">
            <a:avLst>
              <a:gd name="adj1" fmla="val -11835"/>
              <a:gd name="adj2" fmla="val -22274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това селектираме опцията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Edit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7023622" y="2128744"/>
            <a:ext cx="2627377" cy="580256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7471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͏Редактиране на изображение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1020"/>
          <a:stretch/>
        </p:blipFill>
        <p:spPr>
          <a:xfrm>
            <a:off x="1525576" y="1224000"/>
            <a:ext cx="9137924" cy="5490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8" name="Rounded Rectangular Callout 7"/>
          <p:cNvSpPr/>
          <p:nvPr/>
        </p:nvSpPr>
        <p:spPr bwMode="auto">
          <a:xfrm>
            <a:off x="7400999" y="4824000"/>
            <a:ext cx="4535737" cy="1467000"/>
          </a:xfrm>
          <a:prstGeom prst="wedgeRoundRectCallout">
            <a:avLst>
              <a:gd name="adj1" fmla="val -15853"/>
              <a:gd name="adj2" fmla="val 4131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 нов прозорец, в който има различни опции и раздели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1026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Crop &amp; rotate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1020"/>
          <a:stretch/>
        </p:blipFill>
        <p:spPr>
          <a:xfrm>
            <a:off x="1525576" y="1224000"/>
            <a:ext cx="9137924" cy="5490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2046000" y="3204000"/>
            <a:ext cx="5175000" cy="1530000"/>
          </a:xfrm>
          <a:prstGeom prst="wedgeRoundRectCallout">
            <a:avLst>
              <a:gd name="adj1" fmla="val -19284"/>
              <a:gd name="adj2" fmla="val -11650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 раздела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Crop &amp; rotate 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може да променяте ориентацията и размера на изображението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67801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6084</TotalTime>
  <Words>802</Words>
  <Application>Microsoft Office PowerPoint</Application>
  <PresentationFormat>Widescreen</PresentationFormat>
  <Paragraphs>112</Paragraphs>
  <Slides>23</Slides>
  <Notes>8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맑은 고딕</vt:lpstr>
      <vt:lpstr>Arial</vt:lpstr>
      <vt:lpstr>Calibri</vt:lpstr>
      <vt:lpstr>Consolas</vt:lpstr>
      <vt:lpstr>Wingdings</vt:lpstr>
      <vt:lpstr>SoftUni</vt:lpstr>
      <vt:lpstr>Инструменти за редакция на графично изображение</vt:lpstr>
      <vt:lpstr>Съдържание</vt:lpstr>
      <vt:lpstr>Характеристики на изображение</vt:lpstr>
      <vt:lpstr>͏Характеристики на изображение</vt:lpstr>
      <vt:lpstr>͏Редактиране на изображение</vt:lpstr>
      <vt:lpstr>͏Редактиране на изображение</vt:lpstr>
      <vt:lpstr>͏Редактиране на изображение</vt:lpstr>
      <vt:lpstr>͏Редактиране на изображение</vt:lpstr>
      <vt:lpstr>Crop &amp; rotate</vt:lpstr>
      <vt:lpstr>Опции в Crop &amp; rotate</vt:lpstr>
      <vt:lpstr>Crop &amp; rotate – видео</vt:lpstr>
      <vt:lpstr>Filters</vt:lpstr>
      <vt:lpstr>Опции във Filters</vt:lpstr>
      <vt:lpstr>Filters – видео</vt:lpstr>
      <vt:lpstr>Adjustments</vt:lpstr>
      <vt:lpstr>Настройки в Adjustments – Light </vt:lpstr>
      <vt:lpstr>Настройки в Adjustments – Color </vt:lpstr>
      <vt:lpstr>Настройки в Adjustments – Vignette и Clarity</vt:lpstr>
      <vt:lpstr>Настройки в Adjustments – Red eye</vt:lpstr>
      <vt:lpstr>Adjustments – видео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Инструменти за редакция на графично изображение</dc:title>
  <dc:subject>КМИТ - 6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PC</cp:lastModifiedBy>
  <cp:revision>1417</cp:revision>
  <dcterms:created xsi:type="dcterms:W3CDTF">2018-05-23T13:08:44Z</dcterms:created>
  <dcterms:modified xsi:type="dcterms:W3CDTF">2024-07-04T10:44:50Z</dcterms:modified>
  <cp:category/>
</cp:coreProperties>
</file>

<file path=docProps/thumbnail.jpeg>
</file>